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4" r:id="rId3"/>
    <p:sldId id="275" r:id="rId4"/>
    <p:sldId id="257" r:id="rId5"/>
    <p:sldId id="259" r:id="rId6"/>
    <p:sldId id="260" r:id="rId7"/>
    <p:sldId id="261" r:id="rId8"/>
    <p:sldId id="262" r:id="rId9"/>
    <p:sldId id="272" r:id="rId10"/>
    <p:sldId id="263" r:id="rId11"/>
    <p:sldId id="270" r:id="rId12"/>
    <p:sldId id="265" r:id="rId13"/>
    <p:sldId id="271" r:id="rId14"/>
    <p:sldId id="266" r:id="rId15"/>
    <p:sldId id="267" r:id="rId16"/>
    <p:sldId id="268" r:id="rId17"/>
  </p:sldIdLst>
  <p:sldSz cx="9144000" cy="6858000" type="screen4x3"/>
  <p:notesSz cx="6797675" cy="9926638"/>
  <p:custDataLst>
    <p:tags r:id="rId2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1134917484039"/>
          <c:y val="0.15969147275521298"/>
          <c:w val="0.81717236920658132"/>
          <c:h val="0.65098190767162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#,##0</c:formatCode>
                <c:ptCount val="12"/>
                <c:pt idx="0">
                  <c:v>29244867</c:v>
                </c:pt>
                <c:pt idx="1">
                  <c:v>28226904</c:v>
                </c:pt>
                <c:pt idx="2">
                  <c:v>33400465</c:v>
                </c:pt>
                <c:pt idx="3">
                  <c:v>35520117</c:v>
                </c:pt>
                <c:pt idx="4">
                  <c:v>34039789</c:v>
                </c:pt>
                <c:pt idx="5">
                  <c:v>34726690</c:v>
                </c:pt>
                <c:pt idx="6">
                  <c:v>42698933</c:v>
                </c:pt>
                <c:pt idx="7">
                  <c:v>45050475</c:v>
                </c:pt>
                <c:pt idx="8">
                  <c:v>35871800</c:v>
                </c:pt>
                <c:pt idx="9">
                  <c:v>34328357</c:v>
                </c:pt>
                <c:pt idx="10">
                  <c:v>31678986</c:v>
                </c:pt>
                <c:pt idx="11">
                  <c:v>30959534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#,##0</c:formatCode>
                <c:ptCount val="12"/>
                <c:pt idx="0">
                  <c:v>25532287</c:v>
                </c:pt>
                <c:pt idx="1">
                  <c:v>23746312</c:v>
                </c:pt>
                <c:pt idx="2">
                  <c:v>27090953</c:v>
                </c:pt>
                <c:pt idx="3">
                  <c:v>30338283</c:v>
                </c:pt>
                <c:pt idx="4">
                  <c:v>29379931</c:v>
                </c:pt>
                <c:pt idx="5">
                  <c:v>30241919</c:v>
                </c:pt>
                <c:pt idx="6">
                  <c:v>36313948</c:v>
                </c:pt>
                <c:pt idx="7">
                  <c:v>42165443</c:v>
                </c:pt>
                <c:pt idx="8">
                  <c:v>30826720</c:v>
                </c:pt>
                <c:pt idx="9">
                  <c:v>29294969</c:v>
                </c:pt>
                <c:pt idx="10">
                  <c:v>26333085</c:v>
                </c:pt>
                <c:pt idx="11">
                  <c:v>28525773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534016"/>
        <c:axId val="44544000"/>
      </c:lineChart>
      <c:catAx>
        <c:axId val="445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4544000"/>
        <c:crosses val="autoZero"/>
        <c:auto val="1"/>
        <c:lblAlgn val="ctr"/>
        <c:lblOffset val="100"/>
        <c:noMultiLvlLbl val="0"/>
      </c:catAx>
      <c:valAx>
        <c:axId val="44544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45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469123714045"/>
          <c:y val="2.59485008432695E-3"/>
          <c:w val="0.20903779725101898"/>
          <c:h val="0.178418277786888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autobús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var 2015/2014</c:v>
                </c:pt>
                <c:pt idx="1">
                  <c:v>var 2015/2013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-6</c:v>
                </c:pt>
                <c:pt idx="1">
                  <c:v>-10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camión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var 2015/2014</c:v>
                </c:pt>
                <c:pt idx="1">
                  <c:v>var 2015/2013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-10</c:v>
                </c:pt>
                <c:pt idx="1">
                  <c:v>-4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furgoneta</c:v>
                </c:pt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var 2015/2014</c:v>
                </c:pt>
                <c:pt idx="1">
                  <c:v>var 2015/2013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-17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7312"/>
        <c:axId val="77678848"/>
      </c:barChart>
      <c:catAx>
        <c:axId val="7767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678848"/>
        <c:crosses val="autoZero"/>
        <c:auto val="1"/>
        <c:lblAlgn val="ctr"/>
        <c:lblOffset val="100"/>
        <c:noMultiLvlLbl val="0"/>
      </c:catAx>
      <c:valAx>
        <c:axId val="7767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77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autobús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0</c:v>
                </c:pt>
                <c:pt idx="1">
                  <c:v>103</c:v>
                </c:pt>
                <c:pt idx="2">
                  <c:v>176</c:v>
                </c:pt>
                <c:pt idx="3">
                  <c:v>333</c:v>
                </c:pt>
                <c:pt idx="4">
                  <c:v>128</c:v>
                </c:pt>
                <c:pt idx="5">
                  <c:v>107</c:v>
                </c:pt>
                <c:pt idx="6">
                  <c:v>76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camión</c:v>
                </c:pt>
              </c:strCache>
            </c:strRef>
          </c:tx>
          <c:invertIfNegative val="0"/>
          <c:cat>
            <c:strRef>
              <c:f>Hoja1!$A$2:$A$8</c:f>
              <c:strCache>
                <c:ptCount val="7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1</c:v>
                </c:pt>
                <c:pt idx="1">
                  <c:v>103</c:v>
                </c:pt>
                <c:pt idx="2">
                  <c:v>15845</c:v>
                </c:pt>
                <c:pt idx="3">
                  <c:v>24094</c:v>
                </c:pt>
                <c:pt idx="4">
                  <c:v>9198</c:v>
                </c:pt>
                <c:pt idx="5">
                  <c:v>7478</c:v>
                </c:pt>
                <c:pt idx="6">
                  <c:v>4167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furgoneta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Hoja1!$A$2:$A$8</c:f>
              <c:strCache>
                <c:ptCount val="7"/>
                <c:pt idx="0">
                  <c:v>febrero</c:v>
                </c:pt>
                <c:pt idx="1">
                  <c:v>marzo</c:v>
                </c:pt>
                <c:pt idx="2">
                  <c:v>abril</c:v>
                </c:pt>
                <c:pt idx="3">
                  <c:v>mayo</c:v>
                </c:pt>
                <c:pt idx="4">
                  <c:v>junio</c:v>
                </c:pt>
                <c:pt idx="5">
                  <c:v>julio</c:v>
                </c:pt>
                <c:pt idx="6">
                  <c:v>agosto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241</c:v>
                </c:pt>
                <c:pt idx="1">
                  <c:v>1278</c:v>
                </c:pt>
                <c:pt idx="2">
                  <c:v>3219</c:v>
                </c:pt>
                <c:pt idx="3">
                  <c:v>3791</c:v>
                </c:pt>
                <c:pt idx="4">
                  <c:v>3616</c:v>
                </c:pt>
                <c:pt idx="5">
                  <c:v>2813</c:v>
                </c:pt>
                <c:pt idx="6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04576"/>
        <c:axId val="77988992"/>
      </c:barChart>
      <c:catAx>
        <c:axId val="77704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7988992"/>
        <c:crosses val="autoZero"/>
        <c:auto val="1"/>
        <c:lblAlgn val="ctr"/>
        <c:lblOffset val="100"/>
        <c:noMultiLvlLbl val="0"/>
      </c:catAx>
      <c:valAx>
        <c:axId val="77988992"/>
        <c:scaling>
          <c:orientation val="minMax"/>
          <c:max val="25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7045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2219678886231"/>
          <c:y val="6.4459740722518838E-2"/>
          <c:w val="0.83337780321113775"/>
          <c:h val="0.831166191884772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34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964416"/>
        <c:axId val="81974400"/>
      </c:barChart>
      <c:catAx>
        <c:axId val="8196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974400"/>
        <c:crosses val="autoZero"/>
        <c:auto val="1"/>
        <c:lblAlgn val="ctr"/>
        <c:lblOffset val="100"/>
        <c:noMultiLvlLbl val="0"/>
      </c:catAx>
      <c:valAx>
        <c:axId val="8197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964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1134917484039"/>
          <c:y val="0.15969147275521298"/>
          <c:w val="0.81717236920658132"/>
          <c:h val="0.650981907671625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2007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207</c:v>
                </c:pt>
                <c:pt idx="1">
                  <c:v>179</c:v>
                </c:pt>
                <c:pt idx="2">
                  <c:v>242</c:v>
                </c:pt>
                <c:pt idx="3">
                  <c:v>215</c:v>
                </c:pt>
                <c:pt idx="4">
                  <c:v>235</c:v>
                </c:pt>
                <c:pt idx="5">
                  <c:v>221</c:v>
                </c:pt>
                <c:pt idx="6">
                  <c:v>272</c:v>
                </c:pt>
                <c:pt idx="7">
                  <c:v>270</c:v>
                </c:pt>
                <c:pt idx="8">
                  <c:v>264</c:v>
                </c:pt>
                <c:pt idx="9">
                  <c:v>244</c:v>
                </c:pt>
                <c:pt idx="10">
                  <c:v>172</c:v>
                </c:pt>
                <c:pt idx="11">
                  <c:v>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Hoja1!$A$2:$A$13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Hoja1!$C$2:$C$13</c:f>
              <c:numCache>
                <c:formatCode>General</c:formatCode>
                <c:ptCount val="12"/>
                <c:pt idx="0">
                  <c:v>61</c:v>
                </c:pt>
                <c:pt idx="1">
                  <c:v>69</c:v>
                </c:pt>
                <c:pt idx="2">
                  <c:v>90</c:v>
                </c:pt>
                <c:pt idx="3">
                  <c:v>105</c:v>
                </c:pt>
                <c:pt idx="4">
                  <c:v>77</c:v>
                </c:pt>
                <c:pt idx="5">
                  <c:v>105</c:v>
                </c:pt>
                <c:pt idx="6">
                  <c:v>107</c:v>
                </c:pt>
                <c:pt idx="7">
                  <c:v>113</c:v>
                </c:pt>
                <c:pt idx="8">
                  <c:v>113</c:v>
                </c:pt>
                <c:pt idx="9">
                  <c:v>93</c:v>
                </c:pt>
                <c:pt idx="10">
                  <c:v>105</c:v>
                </c:pt>
                <c:pt idx="11">
                  <c:v>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69664"/>
        <c:axId val="44771200"/>
      </c:lineChart>
      <c:catAx>
        <c:axId val="4476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s-ES"/>
          </a:p>
        </c:txPr>
        <c:crossAx val="44771200"/>
        <c:crosses val="autoZero"/>
        <c:auto val="1"/>
        <c:lblAlgn val="ctr"/>
        <c:lblOffset val="100"/>
        <c:noMultiLvlLbl val="0"/>
      </c:catAx>
      <c:valAx>
        <c:axId val="4477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76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469123714045"/>
          <c:y val="2.59485008432695E-3"/>
          <c:w val="0.20903779725101898"/>
          <c:h val="0.178418277786888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española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3.7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51744"/>
        <c:axId val="72835456"/>
      </c:barChart>
      <c:catAx>
        <c:axId val="7275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835456"/>
        <c:crosses val="autoZero"/>
        <c:auto val="1"/>
        <c:lblAlgn val="ctr"/>
        <c:lblOffset val="100"/>
        <c:noMultiLvlLbl val="0"/>
      </c:catAx>
      <c:valAx>
        <c:axId val="728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75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Territorio DGT&amp;ATGC (-54)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633</c:v>
                </c:pt>
                <c:pt idx="1">
                  <c:v>581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País Vasco (+19)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10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Cataluña (+19)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Hoja1!$D$2:$D$3</c:f>
              <c:numCache>
                <c:formatCode>General</c:formatCode>
                <c:ptCount val="2"/>
                <c:pt idx="0">
                  <c:v>95</c:v>
                </c:pt>
                <c:pt idx="1">
                  <c:v>114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75776"/>
        <c:axId val="44877312"/>
      </c:barChart>
      <c:catAx>
        <c:axId val="4487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877312"/>
        <c:crosses val="autoZero"/>
        <c:auto val="1"/>
        <c:lblAlgn val="ctr"/>
        <c:lblOffset val="100"/>
        <c:noMultiLvlLbl val="0"/>
      </c:catAx>
      <c:valAx>
        <c:axId val="4487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87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51940454256084"/>
          <c:y val="0.16284158481993719"/>
          <c:w val="0.34276350506461578"/>
          <c:h val="0.687173144554383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Territorio DGT&amp;ATGC (-13)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197</c:v>
                </c:pt>
                <c:pt idx="1">
                  <c:v>184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País Vasco (+6)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Cataluña (+12)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Hoja1!$D$2:$D$3</c:f>
              <c:numCache>
                <c:formatCode>General</c:formatCode>
                <c:ptCount val="2"/>
                <c:pt idx="0">
                  <c:v>21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652288"/>
        <c:axId val="74674560"/>
      </c:barChart>
      <c:catAx>
        <c:axId val="7465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4674560"/>
        <c:crosses val="autoZero"/>
        <c:auto val="1"/>
        <c:lblAlgn val="ctr"/>
        <c:lblOffset val="100"/>
        <c:noMultiLvlLbl val="0"/>
      </c:catAx>
      <c:valAx>
        <c:axId val="7467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652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Turismos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10.82</c:v>
                </c:pt>
                <c:pt idx="1">
                  <c:v>11.43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Motocicletas</c:v>
                </c:pt>
              </c:strCache>
            </c:strRef>
          </c:tx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7.92</c:v>
                </c:pt>
                <c:pt idx="1">
                  <c:v>10.199999999999999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20800"/>
        <c:axId val="75422336"/>
      </c:lineChart>
      <c:catAx>
        <c:axId val="7542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422336"/>
        <c:crosses val="autoZero"/>
        <c:auto val="1"/>
        <c:lblAlgn val="ctr"/>
        <c:lblOffset val="100"/>
        <c:noMultiLvlLbl val="0"/>
      </c:catAx>
      <c:valAx>
        <c:axId val="75422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420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Turismos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9.89</c:v>
                </c:pt>
                <c:pt idx="1">
                  <c:v>10.85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Motocicletas</c:v>
                </c:pt>
              </c:strCache>
            </c:strRef>
          </c:tx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  <c:pt idx="0">
                  <c:v>8.73</c:v>
                </c:pt>
                <c:pt idx="1">
                  <c:v>11.05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455488"/>
        <c:axId val="75592448"/>
      </c:lineChart>
      <c:catAx>
        <c:axId val="754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592448"/>
        <c:crosses val="autoZero"/>
        <c:auto val="1"/>
        <c:lblAlgn val="ctr"/>
        <c:lblOffset val="100"/>
        <c:noMultiLvlLbl val="0"/>
      </c:catAx>
      <c:valAx>
        <c:axId val="7559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4554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es-E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55104"/>
        <c:axId val="77056640"/>
      </c:barChart>
      <c:catAx>
        <c:axId val="77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56640"/>
        <c:crosses val="autoZero"/>
        <c:auto val="1"/>
        <c:lblAlgn val="ctr"/>
        <c:lblOffset val="100"/>
        <c:noMultiLvlLbl val="0"/>
      </c:catAx>
      <c:valAx>
        <c:axId val="7705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55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Hoja1!$B$2:$B$3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numRef>
              <c:f>Hoja1!$A$2:$A$3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548928"/>
        <c:axId val="77554816"/>
      </c:barChart>
      <c:catAx>
        <c:axId val="775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554816"/>
        <c:crosses val="autoZero"/>
        <c:auto val="1"/>
        <c:lblAlgn val="ctr"/>
        <c:lblOffset val="100"/>
        <c:noMultiLvlLbl val="0"/>
      </c:catAx>
      <c:valAx>
        <c:axId val="7755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548928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A254C-AB9F-4013-B837-54BCBDC2370A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45BDF-F147-4896-A648-9A555B9E2C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73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07ADD-8AC9-492B-A1DE-31C0FE69F657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158E-24CA-4005-8891-6C72A297B4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47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701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31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45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910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6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080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96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38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5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53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49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73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9515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E158E-24CA-4005-8891-6C72A297B45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35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92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58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8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239000" cy="8382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s-ES_tradnl"/>
              <a:t>Clic para editar estilo título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400800" cy="304800"/>
          </a:xfrm>
        </p:spPr>
        <p:txBody>
          <a:bodyPr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0408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33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41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58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20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82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02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52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94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5366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65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9125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33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00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61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0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96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65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82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06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E789-F272-4CDE-8CB5-9C6EC9E05352}" type="datetimeFigureOut">
              <a:rPr lang="es-ES" smtClean="0"/>
              <a:t>03/09/2015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519C-E862-48DD-8C4A-5199525CD3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98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051050" y="6356350"/>
            <a:ext cx="51133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mtClean="0">
                <a:latin typeface="Times" pitchFamily="18" charset="0"/>
                <a:ea typeface="MS PGothic" pitchFamily="34" charset="-128"/>
              </a:rPr>
              <a:t>Informe siniestralidad vial 2012; datos 2012 para España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mtClean="0">
                <a:latin typeface="Times" pitchFamily="18" charset="0"/>
                <a:ea typeface="MS PGothic" pitchFamily="34" charset="-128"/>
              </a:rPr>
              <a:t>salvo que se indique otro criterio.</a:t>
            </a:r>
          </a:p>
        </p:txBody>
      </p:sp>
    </p:spTree>
    <p:extLst>
      <p:ext uri="{BB962C8B-B14F-4D97-AF65-F5344CB8AC3E}">
        <p14:creationId xmlns:p14="http://schemas.microsoft.com/office/powerpoint/2010/main" val="143005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1.jp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2.xml"/><Relationship Id="rId5" Type="http://schemas.openxmlformats.org/officeDocument/2006/relationships/chart" Target="../charts/chart1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3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jpg"/><Relationship Id="rId5" Type="http://schemas.openxmlformats.org/officeDocument/2006/relationships/hyperlink" Target="http://www.dgt.es/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>
            <a:spLocks noChangeArrowheads="1"/>
          </p:cNvSpPr>
          <p:nvPr/>
        </p:nvSpPr>
        <p:spPr bwMode="auto">
          <a:xfrm>
            <a:off x="2392363" y="1916113"/>
            <a:ext cx="470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smtClean="0">
              <a:solidFill>
                <a:srgbClr val="000000"/>
              </a:solidFill>
            </a:endParaRPr>
          </a:p>
        </p:txBody>
      </p:sp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253497" y="2492375"/>
            <a:ext cx="6617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3600" dirty="0" smtClean="0">
                <a:solidFill>
                  <a:srgbClr val="FFFFFF"/>
                </a:solidFill>
                <a:latin typeface="Calibri" pitchFamily="34" charset="0"/>
              </a:rPr>
              <a:t>Presentación Balance verano 2015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525430" y="3789363"/>
            <a:ext cx="4353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dirty="0" smtClean="0">
                <a:solidFill>
                  <a:srgbClr val="FFFFFF"/>
                </a:solidFill>
                <a:latin typeface="Calibri" pitchFamily="34" charset="0"/>
              </a:rPr>
              <a:t>Madrid 3 de septiembre de 2015.</a:t>
            </a:r>
          </a:p>
        </p:txBody>
      </p:sp>
    </p:spTree>
    <p:extLst>
      <p:ext uri="{BB962C8B-B14F-4D97-AF65-F5344CB8AC3E}">
        <p14:creationId xmlns:p14="http://schemas.microsoft.com/office/powerpoint/2010/main" val="8605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74043"/>
            <a:ext cx="8382000" cy="457200"/>
          </a:xfrm>
        </p:spPr>
        <p:txBody>
          <a:bodyPr/>
          <a:lstStyle/>
          <a:p>
            <a:r>
              <a:rPr lang="es-ES" dirty="0" smtClean="0"/>
              <a:t>Controles de Drogas</a:t>
            </a:r>
            <a:endParaRPr lang="es-E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4816" cy="50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6525344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6923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Drogas ilegales en conductores*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Positivos.</a:t>
            </a:r>
          </a:p>
          <a:p>
            <a:r>
              <a:rPr lang="es-ES" dirty="0" smtClean="0"/>
              <a:t>Acumulado hasta 2 sept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6783741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Positivos.</a:t>
            </a:r>
          </a:p>
          <a:p>
            <a:r>
              <a:rPr lang="es-ES" dirty="0" smtClean="0"/>
              <a:t>Operación verano (Julio +Agosto)</a:t>
            </a:r>
            <a:endParaRPr lang="es-ES" dirty="0"/>
          </a:p>
        </p:txBody>
      </p:sp>
      <p:graphicFrame>
        <p:nvGraphicFramePr>
          <p:cNvPr id="10" name="8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924414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6525344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362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80164" cy="452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concreto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897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Grandes vehículos.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Sanciones por exceso de velocidad durante 2015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9914942"/>
              </p:ext>
            </p:extLst>
          </p:nvPr>
        </p:nvGraphicFramePr>
        <p:xfrm>
          <a:off x="4788024" y="227687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Involucración en accidentes mortales</a:t>
            </a:r>
            <a:endParaRPr lang="es-ES" dirty="0"/>
          </a:p>
        </p:txBody>
      </p:sp>
      <p:graphicFrame>
        <p:nvGraphicFramePr>
          <p:cNvPr id="8" name="6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9694583"/>
              </p:ext>
            </p:extLst>
          </p:nvPr>
        </p:nvGraphicFramePr>
        <p:xfrm>
          <a:off x="395536" y="2204864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6685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Horas de vigilancia ATGC en tramos INVIVE</a:t>
            </a:r>
            <a:endParaRPr lang="es-ES" sz="28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4507621" cy="4309984"/>
          </a:xfrm>
        </p:spPr>
      </p:pic>
      <p:sp>
        <p:nvSpPr>
          <p:cNvPr id="4" name="3 CuadroTexto"/>
          <p:cNvSpPr txBox="1"/>
          <p:nvPr/>
        </p:nvSpPr>
        <p:spPr>
          <a:xfrm>
            <a:off x="2987824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 bwMode="auto">
          <a:xfrm>
            <a:off x="2987824" y="4945814"/>
            <a:ext cx="2880320" cy="2926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6" y="4876709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% de horas de servicio en tramos INVIVE en progreso.</a:t>
            </a:r>
            <a:endParaRPr lang="es-ES" sz="1100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2987826" y="5373216"/>
            <a:ext cx="2880318" cy="43204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</a:rPr>
              <a:t>% de horas de servicio en tramos INVIVE en objetivo o superior</a:t>
            </a:r>
          </a:p>
        </p:txBody>
      </p:sp>
    </p:spTree>
    <p:extLst>
      <p:ext uri="{BB962C8B-B14F-4D97-AF65-F5344CB8AC3E}">
        <p14:creationId xmlns:p14="http://schemas.microsoft.com/office/powerpoint/2010/main" val="1513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Días de 0 fallecidos. 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28640711"/>
              </p:ext>
            </p:extLst>
          </p:nvPr>
        </p:nvGraphicFramePr>
        <p:xfrm>
          <a:off x="2195736" y="1988840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4 Marcador de texto"/>
          <p:cNvSpPr>
            <a:spLocks noGrp="1"/>
          </p:cNvSpPr>
          <p:nvPr>
            <p:ph type="body" idx="1"/>
          </p:nvPr>
        </p:nvSpPr>
        <p:spPr>
          <a:xfrm>
            <a:off x="3347864" y="2420888"/>
            <a:ext cx="864096" cy="258043"/>
          </a:xfrm>
        </p:spPr>
        <p:txBody>
          <a:bodyPr/>
          <a:lstStyle/>
          <a:p>
            <a:r>
              <a:rPr lang="es-ES" sz="1050" dirty="0" smtClean="0"/>
              <a:t>Total año</a:t>
            </a:r>
          </a:p>
          <a:p>
            <a:r>
              <a:rPr lang="es-ES" sz="1050" dirty="0" smtClean="0"/>
              <a:t>      34</a:t>
            </a:r>
            <a:endParaRPr lang="es-ES" sz="1050" dirty="0"/>
          </a:p>
        </p:txBody>
      </p:sp>
      <p:sp>
        <p:nvSpPr>
          <p:cNvPr id="7" name="4 Marcador de texto"/>
          <p:cNvSpPr>
            <a:spLocks noGrp="1"/>
          </p:cNvSpPr>
          <p:nvPr>
            <p:ph type="body" idx="1"/>
          </p:nvPr>
        </p:nvSpPr>
        <p:spPr>
          <a:xfrm>
            <a:off x="4716016" y="4005064"/>
            <a:ext cx="1368152" cy="432048"/>
          </a:xfrm>
        </p:spPr>
        <p:txBody>
          <a:bodyPr/>
          <a:lstStyle/>
          <a:p>
            <a:r>
              <a:rPr lang="es-ES" sz="1050" dirty="0" smtClean="0"/>
              <a:t>Acumulado hasta el 2 de septiembre</a:t>
            </a:r>
          </a:p>
          <a:p>
            <a:r>
              <a:rPr lang="es-ES" sz="1050" dirty="0"/>
              <a:t> </a:t>
            </a:r>
            <a:r>
              <a:rPr lang="es-ES" sz="1050" dirty="0" smtClean="0"/>
              <a:t>           13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148748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Movilidad y accidentalidad según meses 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Movimientos largo recorrido*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4838086"/>
              </p:ext>
            </p:extLst>
          </p:nvPr>
        </p:nvGraphicFramePr>
        <p:xfrm>
          <a:off x="467544" y="2132856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Victimas mortales</a:t>
            </a:r>
            <a:endParaRPr lang="es-ES" dirty="0"/>
          </a:p>
        </p:txBody>
      </p:sp>
      <p:graphicFrame>
        <p:nvGraphicFramePr>
          <p:cNvPr id="12" name="8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1087750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6525344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18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Desplazamientos largo recorrido*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Acumulado hasta 1 sept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391" y="2605049"/>
            <a:ext cx="4029805" cy="30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Operación verano </a:t>
            </a:r>
            <a:r>
              <a:rPr lang="es-ES" sz="1200" dirty="0" smtClean="0"/>
              <a:t>(Julio +Agosto)</a:t>
            </a:r>
            <a:endParaRPr lang="es-ES" sz="1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120" y="2385574"/>
            <a:ext cx="3889585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67544" y="6525344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225066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Desplazamientos</a:t>
            </a:r>
            <a:endParaRPr lang="es-ES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2119861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Desplazamientos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252213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% de conductores extranjeros implicados en accidentes*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844823"/>
            <a:ext cx="3250704" cy="330051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Acumulado hasta 1 sept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9527116"/>
              </p:ext>
            </p:extLst>
          </p:nvPr>
        </p:nvGraphicFramePr>
        <p:xfrm>
          <a:off x="2843808" y="2204864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611560" y="6156012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037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Accidentalidad a  24 horas del 2 de septiembre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187" y="1412776"/>
            <a:ext cx="4176464" cy="314305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6" name="5 Rectángulo redondeado"/>
          <p:cNvSpPr/>
          <p:nvPr/>
        </p:nvSpPr>
        <p:spPr bwMode="auto">
          <a:xfrm>
            <a:off x="7832100" y="2665763"/>
            <a:ext cx="144016" cy="144016"/>
          </a:xfrm>
          <a:prstGeom prst="roundRect">
            <a:avLst/>
          </a:prstGeom>
          <a:solidFill>
            <a:srgbClr val="FF00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 bwMode="auto">
          <a:xfrm>
            <a:off x="7831606" y="2827459"/>
            <a:ext cx="144016" cy="144016"/>
          </a:xfrm>
          <a:prstGeom prst="roundRect">
            <a:avLst/>
          </a:prstGeom>
          <a:solidFill>
            <a:srgbClr val="FF00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7831606" y="2975424"/>
            <a:ext cx="144016" cy="144016"/>
          </a:xfrm>
          <a:prstGeom prst="round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 bwMode="auto">
          <a:xfrm>
            <a:off x="7831112" y="3119440"/>
            <a:ext cx="144016" cy="144016"/>
          </a:xfrm>
          <a:prstGeom prst="round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 bwMode="auto">
          <a:xfrm>
            <a:off x="7839496" y="3260422"/>
            <a:ext cx="144016" cy="144016"/>
          </a:xfrm>
          <a:prstGeom prst="roundRect">
            <a:avLst/>
          </a:prstGeom>
          <a:solidFill>
            <a:srgbClr val="FF00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 bwMode="auto">
          <a:xfrm>
            <a:off x="7839496" y="3404438"/>
            <a:ext cx="144016" cy="144016"/>
          </a:xfrm>
          <a:prstGeom prst="round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 bwMode="auto">
          <a:xfrm>
            <a:off x="7830618" y="3556838"/>
            <a:ext cx="144016" cy="144016"/>
          </a:xfrm>
          <a:prstGeom prst="roundRect">
            <a:avLst/>
          </a:prstGeom>
          <a:solidFill>
            <a:srgbClr val="FF00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 bwMode="auto">
          <a:xfrm>
            <a:off x="7833104" y="3700854"/>
            <a:ext cx="144016" cy="144016"/>
          </a:xfrm>
          <a:prstGeom prst="round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7" name="3 Grupo"/>
          <p:cNvGrpSpPr/>
          <p:nvPr/>
        </p:nvGrpSpPr>
        <p:grpSpPr>
          <a:xfrm>
            <a:off x="395536" y="1212763"/>
            <a:ext cx="4070201" cy="5464076"/>
            <a:chOff x="0" y="0"/>
            <a:chExt cx="5400675" cy="5743575"/>
          </a:xfrm>
        </p:grpSpPr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7250"/>
              <a:ext cx="5400675" cy="488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18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00675" cy="7905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2024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Cuadro comparativo 27 de agosto 2015 (</a:t>
            </a:r>
            <a:r>
              <a:rPr lang="es-ES" dirty="0" smtClean="0">
                <a:hlinkClick r:id="rId5"/>
              </a:rPr>
              <a:t>www.dgt.es</a:t>
            </a:r>
            <a:r>
              <a:rPr lang="es-ES" dirty="0" smtClean="0"/>
              <a:t> es día)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78401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6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Fallecidos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Acumulado hasta 2 sept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097097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Operación verano (Julio +Agosto)</a:t>
            </a:r>
            <a:endParaRPr lang="es-ES" dirty="0"/>
          </a:p>
        </p:txBody>
      </p:sp>
      <p:graphicFrame>
        <p:nvGraphicFramePr>
          <p:cNvPr id="12" name="8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423137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275604" y="2420888"/>
            <a:ext cx="776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N=743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6444" y="242395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N=727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489266" y="2545680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N=220</a:t>
            </a:r>
            <a:endParaRPr lang="es-ES" sz="1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72200" y="2427774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N=225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724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388" y="692150"/>
            <a:ext cx="8713787" cy="457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1300" dirty="0" err="1">
                <a:solidFill>
                  <a:srgbClr val="0070C0"/>
                </a:solidFill>
                <a:latin typeface="Arial Black" panose="020B0A04020102020204" pitchFamily="34" charset="0"/>
              </a:rPr>
              <a:t>Número</a:t>
            </a:r>
            <a:r>
              <a:rPr lang="en-U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de </a:t>
            </a:r>
            <a:r>
              <a:rPr lang="en-US" sz="1300" dirty="0" err="1">
                <a:solidFill>
                  <a:srgbClr val="0070C0"/>
                </a:solidFill>
                <a:latin typeface="Arial Black" panose="020B0A04020102020204" pitchFamily="34" charset="0"/>
              </a:rPr>
              <a:t>fallecidos</a:t>
            </a:r>
            <a:r>
              <a:rPr lang="en-U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en </a:t>
            </a:r>
            <a:r>
              <a:rPr lang="en-US" sz="1300" dirty="0" err="1">
                <a:solidFill>
                  <a:srgbClr val="0070C0"/>
                </a:solidFill>
                <a:latin typeface="Arial Black" panose="020B0A04020102020204" pitchFamily="34" charset="0"/>
              </a:rPr>
              <a:t>vías</a:t>
            </a:r>
            <a:r>
              <a:rPr lang="en-U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1300" dirty="0" err="1">
                <a:solidFill>
                  <a:srgbClr val="0070C0"/>
                </a:solidFill>
                <a:latin typeface="Arial Black" panose="020B0A04020102020204" pitchFamily="34" charset="0"/>
              </a:rPr>
              <a:t>interurbanas</a:t>
            </a:r>
            <a:r>
              <a:rPr lang="en-U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a 24 horas.</a:t>
            </a:r>
            <a:r>
              <a:rPr lang="es-ES" altLang="es-E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s-ES" altLang="es-ES" sz="1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 </a:t>
            </a:r>
            <a:r>
              <a:rPr lang="es-ES" altLang="es-E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enero - </a:t>
            </a:r>
            <a:r>
              <a:rPr lang="es-ES" altLang="es-ES" sz="13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 septiembre </a:t>
            </a:r>
            <a:r>
              <a:rPr lang="es-ES" altLang="es-ES" sz="1300" dirty="0">
                <a:solidFill>
                  <a:srgbClr val="0070C0"/>
                </a:solidFill>
                <a:latin typeface="Arial Black" panose="020B0A04020102020204" pitchFamily="34" charset="0"/>
              </a:rPr>
              <a:t>2014 y 2015.</a:t>
            </a:r>
            <a:endParaRPr lang="es-ES" sz="1300" b="1" dirty="0">
              <a:solidFill>
                <a:srgbClr val="000099"/>
              </a:solidFill>
            </a:endParaRPr>
          </a:p>
        </p:txBody>
      </p:sp>
      <p:sp>
        <p:nvSpPr>
          <p:cNvPr id="18435" name="Rectangle 54"/>
          <p:cNvSpPr>
            <a:spLocks noChangeArrowheads="1"/>
          </p:cNvSpPr>
          <p:nvPr/>
        </p:nvSpPr>
        <p:spPr bwMode="auto">
          <a:xfrm>
            <a:off x="107950" y="-98425"/>
            <a:ext cx="5184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</a:rPr>
              <a:t>Tipo de usuario. </a:t>
            </a: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2014- </a:t>
            </a:r>
            <a:r>
              <a:rPr lang="es-ES" altLang="es-ES" b="1" dirty="0">
                <a:solidFill>
                  <a:schemeClr val="bg1"/>
                </a:solidFill>
                <a:latin typeface="Arial" panose="020B0604020202020204" pitchFamily="34" charset="0"/>
              </a:rPr>
              <a:t>2015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511475"/>
              </p:ext>
            </p:extLst>
          </p:nvPr>
        </p:nvGraphicFramePr>
        <p:xfrm>
          <a:off x="1475656" y="1988840"/>
          <a:ext cx="5680370" cy="3073399"/>
        </p:xfrm>
        <a:graphic>
          <a:graphicData uri="http://schemas.openxmlformats.org/drawingml/2006/table">
            <a:tbl>
              <a:tblPr/>
              <a:tblGrid>
                <a:gridCol w="1533886"/>
                <a:gridCol w="925944"/>
                <a:gridCol w="925944"/>
                <a:gridCol w="1147298"/>
                <a:gridCol w="1147298"/>
              </a:tblGrid>
              <a:tr h="2529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usuario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 2015/2014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Var 2015/2013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Bicicleta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Ciclomotor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Motocicleta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Furgoneta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Camión hasta 3.500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Camión más 3.500 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Autobús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Peatón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Otro vehículo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23425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>
                          <a:solidFill>
                            <a:srgbClr val="2C0CB4"/>
                          </a:solidFill>
                          <a:effectLst/>
                          <a:latin typeface="Calibri" panose="020F0502020204030204" pitchFamily="34" charset="0"/>
                        </a:rPr>
                        <a:t>Sin especificar/sin dato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2436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53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37878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1100" dirty="0" smtClean="0"/>
              <a:t>Datos provisionales: vía interurbana y fallecidos hasta 24 </a:t>
            </a:r>
            <a:r>
              <a:rPr lang="es-ES" sz="1100" dirty="0" err="1" smtClean="0"/>
              <a:t>hrs</a:t>
            </a:r>
            <a:r>
              <a:rPr lang="es-ES" sz="1100" dirty="0" smtClean="0"/>
              <a:t> tras el accidente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Edad media vehículos en accidentes mortales*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/>
          <a:lstStyle/>
          <a:p>
            <a:r>
              <a:rPr lang="es-ES" dirty="0" smtClean="0"/>
              <a:t>Acumulado hasta 2 sept</a:t>
            </a: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7034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Operación verano (Julio +Agosto)</a:t>
            </a:r>
            <a:endParaRPr lang="es-ES" dirty="0"/>
          </a:p>
        </p:txBody>
      </p:sp>
      <p:graphicFrame>
        <p:nvGraphicFramePr>
          <p:cNvPr id="12" name="8 Marcador de contenido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1880178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6525344"/>
            <a:ext cx="553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* Todo territorio interurbano salvo País Vasco y Cataluña</a:t>
            </a:r>
            <a:endParaRPr lang="es-ES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916832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Edad media</a:t>
            </a:r>
            <a:endParaRPr lang="es-ES" sz="11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572000" y="193842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Edad media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4632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  <p:tag name="_AMO_REPORTCONTROLSVISIBLE" val="Empty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434</Words>
  <Application>Microsoft Office PowerPoint</Application>
  <PresentationFormat>Presentación en pantalla (4:3)</PresentationFormat>
  <Paragraphs>134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Presentación en blanco</vt:lpstr>
      <vt:lpstr>Presentación de PowerPoint</vt:lpstr>
      <vt:lpstr>Datos provisionales: vía interurbana y fallecidos hasta 24 hrs tras el accidente Movilidad y accidentalidad según meses </vt:lpstr>
      <vt:lpstr>Datos provisionales: vía interurbana y fallecidos hasta 24 hrs tras el accidente Desplazamientos largo recorrido*</vt:lpstr>
      <vt:lpstr>Datos provisionales: vía interurbana y fallecidos hasta 24 hrs tras el accidente % de conductores extranjeros implicados en accidentes*</vt:lpstr>
      <vt:lpstr>Accidentalidad a  24 horas del 2 de septiembre </vt:lpstr>
      <vt:lpstr>Cuadro comparativo 27 de agosto 2015 (www.dgt.es es día)</vt:lpstr>
      <vt:lpstr>Datos provisionales: vía interurbana y fallecidos hasta 24 hrs tras el accidente Fallecidos</vt:lpstr>
      <vt:lpstr>Número de fallecidos en vías interurbanas a 24 horas. 1 enero - 1 septiembre 2014 y 2015.</vt:lpstr>
      <vt:lpstr>Datos provisionales: vía interurbana y fallecidos hasta 24 hrs tras el accidente Edad media vehículos en accidentes mortales*</vt:lpstr>
      <vt:lpstr>Controles de Drogas</vt:lpstr>
      <vt:lpstr>Datos provisionales: vía interurbana y fallecidos hasta 24 hrs tras el accidente Drogas ilegales en conductores*</vt:lpstr>
      <vt:lpstr>En concreto</vt:lpstr>
      <vt:lpstr>Grandes vehículos. </vt:lpstr>
      <vt:lpstr>Horas de vigilancia ATGC en tramos INVIVE</vt:lpstr>
      <vt:lpstr>Datos provisionales: vía interurbana y fallecidos hasta 24 hrs tras el accidente Días de 0 fallecidos.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36983873</dc:creator>
  <cp:lastModifiedBy>Nuria de Andres Montes</cp:lastModifiedBy>
  <cp:revision>42</cp:revision>
  <cp:lastPrinted>2015-09-03T09:34:58Z</cp:lastPrinted>
  <dcterms:created xsi:type="dcterms:W3CDTF">2015-09-02T08:05:35Z</dcterms:created>
  <dcterms:modified xsi:type="dcterms:W3CDTF">2015-09-03T11:16:48Z</dcterms:modified>
</cp:coreProperties>
</file>