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4313" r:id="rId2"/>
  </p:sldMasterIdLst>
  <p:notesMasterIdLst>
    <p:notesMasterId r:id="rId10"/>
  </p:notesMasterIdLst>
  <p:handoutMasterIdLst>
    <p:handoutMasterId r:id="rId11"/>
  </p:handoutMasterIdLst>
  <p:sldIdLst>
    <p:sldId id="309" r:id="rId3"/>
    <p:sldId id="310" r:id="rId4"/>
    <p:sldId id="311" r:id="rId5"/>
    <p:sldId id="330" r:id="rId6"/>
    <p:sldId id="326" r:id="rId7"/>
    <p:sldId id="328" r:id="rId8"/>
    <p:sldId id="331" r:id="rId9"/>
  </p:sldIdLst>
  <p:sldSz cx="12190413" cy="6859588"/>
  <p:notesSz cx="6797675" cy="9928225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5442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08850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63275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17700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721254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3265505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809756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4354007" algn="l" defTabSz="1088502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6FAA"/>
    <a:srgbClr val="B3D0EB"/>
    <a:srgbClr val="F1FBFD"/>
    <a:srgbClr val="30DC34"/>
    <a:srgbClr val="FFFF00"/>
    <a:srgbClr val="55B761"/>
    <a:srgbClr val="FFFF66"/>
    <a:srgbClr val="A48F0E"/>
    <a:srgbClr val="FF6699"/>
    <a:srgbClr val="020C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631" autoAdjust="0"/>
    <p:restoredTop sz="88160" autoAdjust="0"/>
  </p:normalViewPr>
  <p:slideViewPr>
    <p:cSldViewPr>
      <p:cViewPr>
        <p:scale>
          <a:sx n="70" d="100"/>
          <a:sy n="70" d="100"/>
        </p:scale>
        <p:origin x="-96" y="-546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3CCA3A-CDFC-48AB-90DB-A433FA299351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9ED6E2-B58E-45DC-B486-7BF34B5008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72824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CB7D21-B021-424A-9395-DD5B044798BD}" type="datetimeFigureOut">
              <a:rPr lang="es-ES"/>
              <a:pPr>
                <a:defRPr/>
              </a:pPr>
              <a:t>26/04/2018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2" y="4716464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S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AD1EAF-F566-42A4-B259-EA0FAFFA9D1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5292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4251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8502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32753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7004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21254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65505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9756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54007" algn="l" defTabSz="108850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82941-293A-4765-A3F9-8B466803A72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n-GB" sz="1400" b="0" kern="12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3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94F714-F7F0-45F9-9005-4AE0F5D6CA67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 fontScale="62500" lnSpcReduction="20000"/>
          </a:bodyPr>
          <a:lstStyle/>
          <a:p>
            <a:pPr marL="171450" indent="-171450" algn="just"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s-ES" alt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95117-2E9E-4901-B82B-AE2F1DA71A7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endParaRPr lang="es-ES" sz="1400" dirty="0" smtClean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153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995117-2E9E-4901-B82B-AE2F1DA71A70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" sz="16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1EAF-F566-42A4-B259-EA0FAFFA9D1C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597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92075" y="744538"/>
            <a:ext cx="6613525" cy="3722687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1143000" algn="just">
              <a:lnSpc>
                <a:spcPct val="115000"/>
              </a:lnSpc>
              <a:spcAft>
                <a:spcPts val="1000"/>
              </a:spcAft>
            </a:pPr>
            <a:r>
              <a:rPr lang="es-ES" sz="1600" kern="1200" dirty="0" smtClean="0">
                <a:solidFill>
                  <a:srgbClr val="000000"/>
                </a:solidFill>
                <a:effectLst/>
                <a:latin typeface="Arial"/>
                <a:ea typeface="+mn-ea"/>
                <a:cs typeface="Times New Roman"/>
              </a:rPr>
              <a:t> </a:t>
            </a:r>
            <a:endParaRPr lang="es-ES" sz="1400" dirty="0" smtClean="0">
              <a:effectLst/>
              <a:latin typeface="+mn-lt"/>
              <a:ea typeface="Calibri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AD1EAF-F566-42A4-B259-EA0FAFFA9D1C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8597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2075" y="744538"/>
            <a:ext cx="6613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lvl="1" indent="-285750" algn="just">
              <a:lnSpc>
                <a:spcPct val="115000"/>
              </a:lnSpc>
              <a:spcAft>
                <a:spcPts val="1000"/>
              </a:spcAft>
              <a:buFont typeface="Courier New"/>
              <a:buChar char="o"/>
            </a:pPr>
            <a:endParaRPr lang="es-ES" sz="1800" dirty="0" smtClean="0">
              <a:effectLst/>
              <a:latin typeface="Arial"/>
              <a:ea typeface="Calibri"/>
              <a:cs typeface="Times New Roman"/>
            </a:endParaRPr>
          </a:p>
          <a:p>
            <a:pPr eaLnBrk="1" hangingPunct="1">
              <a:spcBef>
                <a:spcPct val="0"/>
              </a:spcBef>
            </a:pPr>
            <a:endParaRPr lang="es-ES" altLang="es-ES" sz="1800" dirty="0" smtClean="0"/>
          </a:p>
        </p:txBody>
      </p:sp>
      <p:sp>
        <p:nvSpPr>
          <p:cNvPr id="122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3482941-293A-4765-A3F9-8B466803A72F}" type="slidenum">
              <a:rPr lang="es-E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108" y="1371918"/>
            <a:ext cx="10467501" cy="1829223"/>
          </a:xfrm>
          <a:prstGeom prst="rect">
            <a:avLst/>
          </a:prstGeom>
          <a:ln>
            <a:noFill/>
          </a:ln>
        </p:spPr>
        <p:txBody>
          <a:bodyPr tIns="0" rIns="2177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7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107" y="3229283"/>
            <a:ext cx="10471565" cy="1753006"/>
          </a:xfrm>
          <a:prstGeom prst="rect">
            <a:avLst/>
          </a:prstGeom>
        </p:spPr>
        <p:txBody>
          <a:bodyPr lIns="0" rIns="21770"/>
          <a:lstStyle>
            <a:lvl1pPr marL="0" marR="54425" indent="0" algn="r">
              <a:buNone/>
              <a:defRPr>
                <a:solidFill>
                  <a:schemeClr val="tx1"/>
                </a:solidFill>
              </a:defRPr>
            </a:lvl1pPr>
            <a:lvl2pPr marL="544251" indent="0" algn="ctr">
              <a:buNone/>
            </a:lvl2pPr>
            <a:lvl3pPr marL="1088502" indent="0" algn="ctr">
              <a:buNone/>
            </a:lvl3pPr>
            <a:lvl4pPr marL="1632753" indent="0" algn="ctr">
              <a:buNone/>
            </a:lvl4pPr>
            <a:lvl5pPr marL="2177004" indent="0" algn="ctr">
              <a:buNone/>
            </a:lvl5pPr>
            <a:lvl6pPr marL="2721254" indent="0" algn="ctr">
              <a:buNone/>
            </a:lvl6pPr>
            <a:lvl7pPr marL="3265505" indent="0" algn="ctr">
              <a:buNone/>
            </a:lvl7pPr>
            <a:lvl8pPr marL="3809756" indent="0" algn="ctr">
              <a:buNone/>
            </a:lvl8pPr>
            <a:lvl9pPr marL="4354007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66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s-ES" dirty="0" smtClean="0"/>
              <a:t>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378932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521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6793" y="1600571"/>
            <a:ext cx="5384099" cy="4527011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BD030C53-0565-4513-8FD4-905D7BBB7B0D}" type="datetime1">
              <a:rPr lang="es-ES" smtClean="0"/>
              <a:t>26/04/2018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042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521" y="2175379"/>
            <a:ext cx="5386216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2561" y="1535469"/>
            <a:ext cx="5388332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4251" indent="0">
              <a:buNone/>
              <a:defRPr sz="2400" b="1"/>
            </a:lvl2pPr>
            <a:lvl3pPr marL="1088502" indent="0">
              <a:buNone/>
              <a:defRPr sz="2100" b="1"/>
            </a:lvl3pPr>
            <a:lvl4pPr marL="1632753" indent="0">
              <a:buNone/>
              <a:defRPr sz="1900" b="1"/>
            </a:lvl4pPr>
            <a:lvl5pPr marL="2177004" indent="0">
              <a:buNone/>
              <a:defRPr sz="1900" b="1"/>
            </a:lvl5pPr>
            <a:lvl6pPr marL="2721254" indent="0">
              <a:buNone/>
              <a:defRPr sz="1900" b="1"/>
            </a:lvl6pPr>
            <a:lvl7pPr marL="3265505" indent="0">
              <a:buNone/>
              <a:defRPr sz="1900" b="1"/>
            </a:lvl7pPr>
            <a:lvl8pPr marL="3809756" indent="0">
              <a:buNone/>
              <a:defRPr sz="1900" b="1"/>
            </a:lvl8pPr>
            <a:lvl9pPr marL="4354007" indent="0">
              <a:buNone/>
              <a:defRPr sz="19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2561" y="2175379"/>
            <a:ext cx="5388332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B3161122-42B6-402E-A5C4-3C91E601DE4E}" type="datetime1">
              <a:rPr lang="es-ES" smtClean="0"/>
              <a:t>26/04/2018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9814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F8486A29-B891-41E1-8122-53D3DF51A77D}" type="datetime1">
              <a:rPr lang="es-ES" smtClean="0"/>
              <a:t>26/04/2018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6066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50C5265A-297F-4135-B939-4576DF93FA27}" type="datetime1">
              <a:rPr lang="es-ES" smtClean="0"/>
              <a:t>26/04/2018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185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521" y="273113"/>
            <a:ext cx="4010562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521" y="1435433"/>
            <a:ext cx="4010562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F09D35F6-75D6-442D-ACFA-CE43B333B552}" type="datetime1">
              <a:rPr lang="es-ES" smtClean="0"/>
              <a:t>26/04/2018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3844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406" y="612917"/>
            <a:ext cx="731424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4251" indent="0">
              <a:buNone/>
              <a:defRPr sz="3300"/>
            </a:lvl2pPr>
            <a:lvl3pPr marL="1088502" indent="0">
              <a:buNone/>
              <a:defRPr sz="2900"/>
            </a:lvl3pPr>
            <a:lvl4pPr marL="1632753" indent="0">
              <a:buNone/>
              <a:defRPr sz="2400"/>
            </a:lvl4pPr>
            <a:lvl5pPr marL="2177004" indent="0">
              <a:buNone/>
              <a:defRPr sz="2400"/>
            </a:lvl5pPr>
            <a:lvl6pPr marL="2721254" indent="0">
              <a:buNone/>
              <a:defRPr sz="2400"/>
            </a:lvl6pPr>
            <a:lvl7pPr marL="3265505" indent="0">
              <a:buNone/>
              <a:defRPr sz="2400"/>
            </a:lvl7pPr>
            <a:lvl8pPr marL="3809756" indent="0">
              <a:buNone/>
              <a:defRPr sz="2400"/>
            </a:lvl8pPr>
            <a:lvl9pPr marL="4354007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4251" indent="0">
              <a:buNone/>
              <a:defRPr sz="1400"/>
            </a:lvl2pPr>
            <a:lvl3pPr marL="1088502" indent="0">
              <a:buNone/>
              <a:defRPr sz="1200"/>
            </a:lvl3pPr>
            <a:lvl4pPr marL="1632753" indent="0">
              <a:buNone/>
              <a:defRPr sz="1100"/>
            </a:lvl4pPr>
            <a:lvl5pPr marL="2177004" indent="0">
              <a:buNone/>
              <a:defRPr sz="1100"/>
            </a:lvl5pPr>
            <a:lvl6pPr marL="2721254" indent="0">
              <a:buNone/>
              <a:defRPr sz="1100"/>
            </a:lvl6pPr>
            <a:lvl7pPr marL="3265505" indent="0">
              <a:buNone/>
              <a:defRPr sz="1100"/>
            </a:lvl7pPr>
            <a:lvl8pPr marL="3809756" indent="0">
              <a:buNone/>
              <a:defRPr sz="1100"/>
            </a:lvl8pPr>
            <a:lvl9pPr marL="435400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4047C6DD-2B55-4182-8460-767E7AC6AF85}" type="datetime1">
              <a:rPr lang="es-ES" smtClean="0"/>
              <a:t>26/04/2018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5217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34B04713-20C6-4950-A4BC-3601C2F3C06E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909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FC56B061-810D-4D34-8523-07374104EFB1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6873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43228" y="705013"/>
            <a:ext cx="6637664" cy="114326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DEF9C1-EF5A-418D-9B5E-CE4C865E659D}" type="datetime1">
              <a:rPr lang="es-ES" smtClean="0"/>
              <a:t>26/04/2018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A8FFA-DEBD-4684-B308-4B3F336E3B1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534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6C6E6-49F5-4610-919F-B54D69E5F992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E4B0AC-6A64-4BCC-A24F-5C1523CB00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16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044" y="2705290"/>
            <a:ext cx="10361851" cy="1510062"/>
          </a:xfrm>
          <a:prstGeom prst="rect">
            <a:avLst/>
          </a:prstGeom>
        </p:spPr>
        <p:txBody>
          <a:bodyPr lIns="54425" rIns="54425"/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CBF82-E427-430E-82E0-C0399E95EA21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1B22-2112-47D5-B969-152071242D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634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704251"/>
            <a:ext cx="10971372" cy="11432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855677"/>
            <a:ext cx="5386216" cy="659505"/>
          </a:xfrm>
          <a:prstGeom prst="rect">
            <a:avLst/>
          </a:prstGeom>
        </p:spPr>
        <p:txBody>
          <a:bodyPr lIns="54425" tIns="0" rIns="54425" bIns="0" anchor="ctr">
            <a:noAutofit/>
          </a:bodyPr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2561" y="1860188"/>
            <a:ext cx="5388332" cy="654995"/>
          </a:xfrm>
          <a:prstGeom prst="rect">
            <a:avLst/>
          </a:prstGeom>
        </p:spPr>
        <p:txBody>
          <a:bodyPr lIns="54425" tIns="0" rIns="54425" bIns="0" anchor="ctr"/>
          <a:lstStyle>
            <a:lvl1pPr marL="0" indent="0">
              <a:buNone/>
              <a:defRPr sz="29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400" b="1"/>
            </a:lvl2pPr>
            <a:lvl3pPr>
              <a:buNone/>
              <a:defRPr sz="2100" b="1"/>
            </a:lvl3pPr>
            <a:lvl4pPr>
              <a:buNone/>
              <a:defRPr sz="1900" b="1"/>
            </a:lvl4pPr>
            <a:lvl5pPr>
              <a:buNone/>
              <a:defRPr sz="19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521" y="2515183"/>
            <a:ext cx="5386216" cy="3846610"/>
          </a:xfrm>
          <a:prstGeom prst="rect">
            <a:avLst/>
          </a:prstGeo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515183"/>
            <a:ext cx="5388332" cy="3846610"/>
          </a:xfrm>
          <a:prstGeom prst="rect">
            <a:avLst/>
          </a:prstGeom>
        </p:spPr>
        <p:txBody>
          <a:bodyPr tIns="0"/>
          <a:lstStyle>
            <a:lvl1pPr>
              <a:defRPr sz="26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9D310-EA48-424E-82F1-904E724EF8E0}" type="datetime1">
              <a:rPr lang="es-ES" smtClean="0"/>
              <a:t>26/04/2018</a:t>
            </a:fld>
            <a:endParaRPr lang="es-E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0539E-24FC-4652-A771-5F0DD39E64D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7901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A8FFA-DEBD-4684-B308-4B3F336E3B14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7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7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7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4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98F3C49C-9DE2-45BA-9F18-36B17C3BCB77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067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842DEAB7-6E90-45C0-AE2E-50F5F6B41B81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107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2959" y="4407921"/>
            <a:ext cx="10361851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2959" y="2907387"/>
            <a:ext cx="10361851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425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850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275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700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2125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550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97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400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fld id="{EF64031C-5D4A-47D4-8CCF-4C187E9F0525}" type="datetime1">
              <a:rPr lang="es-ES" smtClean="0"/>
              <a:t>26/04/2018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lIns="108850" tIns="54425" rIns="108850" bIns="54425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51FCF1-F964-4558-B0A3-534CDA3A74E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099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0">
              <a:srgbClr val="F1FBFD"/>
            </a:gs>
            <a:gs pos="10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520" y="6357822"/>
            <a:ext cx="2844430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5FCBDB-F719-41CC-8AF3-E14A50B51E3D}" type="datetime1">
              <a:rPr lang="es-ES" smtClean="0"/>
              <a:t>26/04/2018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5537" y="6357822"/>
            <a:ext cx="446981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5024" y="6357822"/>
            <a:ext cx="1015868" cy="36521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6A8FFA-DEBD-4684-B308-4B3F336E3B1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pic>
        <p:nvPicPr>
          <p:cNvPr id="8" name="Imagen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4" descr="C:\Users\ALBERT~1\AppData\Local\Temp\Rar$DIa0.680\MEIC.Gob.jpg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977" y="568005"/>
            <a:ext cx="4017274" cy="110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25" r:id="rId2"/>
    <p:sldLayoutId id="2147484301" r:id="rId3"/>
    <p:sldLayoutId id="2147484310" r:id="rId4"/>
    <p:sldLayoutId id="2147484303" r:id="rId5"/>
    <p:sldLayoutId id="2147484312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5pPr>
      <a:lvl6pPr marL="544251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6pPr>
      <a:lvl7pPr marL="1088502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7pPr>
      <a:lvl8pPr marL="1632753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8pPr>
      <a:lvl9pPr marL="2177004" algn="l" rtl="0" fontAlgn="base">
        <a:spcBef>
          <a:spcPct val="0"/>
        </a:spcBef>
        <a:spcAft>
          <a:spcPct val="0"/>
        </a:spcAft>
        <a:defRPr sz="6000">
          <a:solidFill>
            <a:schemeClr val="tx2"/>
          </a:solidFill>
          <a:latin typeface="Calibri" pitchFamily="34" charset="0"/>
        </a:defRPr>
      </a:lvl9pPr>
    </p:titleStyle>
    <p:bodyStyle>
      <a:lvl1pPr marL="325039" indent="-325039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3100" kern="1200">
          <a:solidFill>
            <a:schemeClr val="tx1"/>
          </a:solidFill>
          <a:latin typeface="+mn-lt"/>
          <a:ea typeface="+mn-ea"/>
          <a:cs typeface="+mn-cs"/>
        </a:defRPr>
      </a:lvl1pPr>
      <a:lvl2pPr marL="761574" indent="-29291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indent="-292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413540" indent="-249448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740470" indent="-249448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068153" indent="-250355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854" indent="-21770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12404" indent="-217700" algn="l" rtl="0" eaLnBrk="1" latinLnBrk="0" hangingPunct="1">
        <a:spcBef>
          <a:spcPct val="20000"/>
        </a:spcBef>
        <a:buClr>
          <a:schemeClr val="tx2"/>
        </a:buClr>
        <a:buChar char="•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2938955" indent="-21770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5E9EFF"/>
            </a:gs>
            <a:gs pos="0">
              <a:srgbClr val="85C2FF"/>
            </a:gs>
            <a:gs pos="0">
              <a:srgbClr val="F1FBFD"/>
            </a:gs>
            <a:gs pos="10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521" y="1600571"/>
            <a:ext cx="10971372" cy="4527011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51FCF1-F964-4558-B0A3-534CDA3A74EF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0529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hf hdr="0" ftr="0" dt="0"/>
  <p:txStyles>
    <p:titleStyle>
      <a:lvl1pPr algn="ctr" defTabSz="1088502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8188" indent="-408188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4408" indent="-340157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60627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878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9129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3380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7631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88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6132" indent="-272125" algn="l" defTabSz="108850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251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502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753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700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1254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5505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756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4007" algn="l" defTabSz="108850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648944" y="1995733"/>
            <a:ext cx="10797828" cy="3156901"/>
          </a:xfrm>
          <a:prstGeom prst="rect">
            <a:avLst/>
          </a:prstGeom>
        </p:spPr>
        <p:txBody>
          <a:bodyPr lIns="108850" tIns="54425" rIns="108850" bIns="54425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spc="100" dirty="0">
                <a:solidFill>
                  <a:srgbClr val="2C6FAA"/>
                </a:solidFill>
                <a:latin typeface="Calibri"/>
              </a:rPr>
              <a:t>Escenario Macroeconómico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spc="119" dirty="0" smtClean="0">
                <a:solidFill>
                  <a:srgbClr val="2C6FAA"/>
                </a:solidFill>
                <a:latin typeface="Calibri"/>
              </a:rPr>
              <a:t>Programa </a:t>
            </a:r>
            <a:r>
              <a:rPr lang="es-ES" sz="6600" b="1" spc="119" dirty="0">
                <a:solidFill>
                  <a:srgbClr val="2C6FAA"/>
                </a:solidFill>
                <a:latin typeface="Calibri"/>
              </a:rPr>
              <a:t>de Estabilidad </a:t>
            </a:r>
            <a:r>
              <a:rPr lang="es-ES" sz="6600" b="1" spc="119" dirty="0" smtClean="0">
                <a:solidFill>
                  <a:srgbClr val="2C6FAA"/>
                </a:solidFill>
                <a:latin typeface="Calibri"/>
              </a:rPr>
              <a:t>2018-2021</a:t>
            </a:r>
            <a:endParaRPr lang="es-ES" sz="6600" b="1" spc="119" dirty="0">
              <a:solidFill>
                <a:srgbClr val="2C6FAA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4B0AC-6A64-4BCC-A24F-5C1523CB00AF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938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5298794" y="735844"/>
            <a:ext cx="6686132" cy="725466"/>
          </a:xfrm>
          <a:prstGeom prst="rect">
            <a:avLst/>
          </a:prstGeom>
        </p:spPr>
        <p:txBody>
          <a:bodyPr wrap="square" lIns="108850" tIns="54425" rIns="108850" bIns="54425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119" dirty="0">
                <a:solidFill>
                  <a:srgbClr val="2C6FAA"/>
                </a:solidFill>
                <a:latin typeface="Calibri"/>
              </a:rPr>
              <a:t>Supuestos de las previsiones</a:t>
            </a: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2" y="1942109"/>
            <a:ext cx="11068358" cy="447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4B0AC-6A64-4BCC-A24F-5C1523CB00AF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442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98794" y="735844"/>
            <a:ext cx="6686132" cy="725466"/>
          </a:xfrm>
          <a:prstGeom prst="rect">
            <a:avLst/>
          </a:prstGeom>
        </p:spPr>
        <p:txBody>
          <a:bodyPr wrap="square" lIns="108850" tIns="54425" rIns="108850" bIns="54425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119" dirty="0" smtClean="0">
                <a:solidFill>
                  <a:srgbClr val="2C6FAA"/>
                </a:solidFill>
                <a:latin typeface="Calibri"/>
              </a:rPr>
              <a:t>Escenario macroeconómico</a:t>
            </a:r>
            <a:endParaRPr lang="es-ES" sz="4000" b="1" spc="119" dirty="0">
              <a:solidFill>
                <a:srgbClr val="2C6FAA"/>
              </a:solidFill>
              <a:latin typeface="Calibri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74" y="2133650"/>
            <a:ext cx="1131861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4B0AC-6A64-4BCC-A24F-5C1523CB00AF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95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298794" y="735844"/>
            <a:ext cx="6686132" cy="725466"/>
          </a:xfrm>
          <a:prstGeom prst="rect">
            <a:avLst/>
          </a:prstGeom>
        </p:spPr>
        <p:txBody>
          <a:bodyPr wrap="square" lIns="108850" tIns="54425" rIns="108850" bIns="54425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119" dirty="0" smtClean="0">
                <a:solidFill>
                  <a:srgbClr val="2C6FAA"/>
                </a:solidFill>
                <a:latin typeface="Calibri"/>
              </a:rPr>
              <a:t>Escenario macroeconómico</a:t>
            </a:r>
            <a:endParaRPr lang="es-ES" sz="4000" b="1" spc="119" dirty="0">
              <a:solidFill>
                <a:srgbClr val="2C6FAA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6" y="2277666"/>
            <a:ext cx="11089232" cy="3463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4B0AC-6A64-4BCC-A24F-5C1523CB00AF}" type="slidenum">
              <a:rPr lang="es-ES" smtClean="0"/>
              <a:pPr>
                <a:defRPr/>
              </a:pPr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150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015086" y="735845"/>
            <a:ext cx="7277133" cy="725466"/>
          </a:xfrm>
          <a:prstGeom prst="rect">
            <a:avLst/>
          </a:prstGeom>
        </p:spPr>
        <p:txBody>
          <a:bodyPr wrap="square" lIns="108850" tIns="54425" rIns="108850" bIns="54425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119" dirty="0" smtClean="0">
                <a:solidFill>
                  <a:srgbClr val="2C6FAA"/>
                </a:solidFill>
                <a:latin typeface="Calibri"/>
              </a:rPr>
              <a:t>Previsiones empleo y paro EPA</a:t>
            </a:r>
            <a:endParaRPr lang="es-ES" sz="4000" b="1" spc="119" dirty="0">
              <a:solidFill>
                <a:srgbClr val="2C6FAA"/>
              </a:solidFill>
              <a:latin typeface="Calibri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81" y="2853730"/>
            <a:ext cx="1114160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A8FFA-DEBD-4684-B308-4B3F336E3B14}" type="slidenum">
              <a:rPr lang="es-ES" smtClean="0"/>
              <a:pPr>
                <a:defRPr/>
              </a:pPr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5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007303" y="1849518"/>
            <a:ext cx="10655797" cy="4511118"/>
          </a:xfrm>
          <a:prstGeom prst="rect">
            <a:avLst/>
          </a:prstGeom>
        </p:spPr>
        <p:txBody>
          <a:bodyPr wrap="square" lIns="108850" tIns="54425" rIns="108850" bIns="54425">
            <a:spAutoFit/>
          </a:bodyPr>
          <a:lstStyle/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Senda de expansión </a:t>
            </a:r>
            <a:r>
              <a:rPr lang="es-ES" sz="2600" b="1" spc="119" dirty="0" smtClean="0">
                <a:solidFill>
                  <a:srgbClr val="2C6FAA"/>
                </a:solidFill>
                <a:latin typeface="Calibri"/>
              </a:rPr>
              <a:t>robusta y sostenida</a:t>
            </a:r>
            <a:endParaRPr lang="es-ES" sz="2600" spc="119" dirty="0">
              <a:solidFill>
                <a:srgbClr val="2C6FAA"/>
              </a:solidFill>
              <a:latin typeface="Calibri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600" spc="119" dirty="0">
              <a:solidFill>
                <a:srgbClr val="2C6FAA"/>
              </a:solidFill>
              <a:latin typeface="Calibri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b="1" spc="119" dirty="0" smtClean="0">
                <a:solidFill>
                  <a:srgbClr val="2C6FAA"/>
                </a:solidFill>
                <a:latin typeface="Calibri"/>
              </a:rPr>
              <a:t>Crecimiento </a:t>
            </a:r>
            <a:r>
              <a:rPr lang="es-ES" sz="2600" b="1" spc="119" dirty="0" smtClean="0">
                <a:solidFill>
                  <a:srgbClr val="2C6FAA"/>
                </a:solidFill>
                <a:latin typeface="Calibri"/>
              </a:rPr>
              <a:t>equilibrado</a:t>
            </a: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: demanda </a:t>
            </a:r>
            <a:r>
              <a:rPr lang="es-ES" sz="2600" spc="119" dirty="0">
                <a:solidFill>
                  <a:srgbClr val="2C6FAA"/>
                </a:solidFill>
                <a:latin typeface="Calibri"/>
              </a:rPr>
              <a:t>interna </a:t>
            </a: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y externa contribuyen al </a:t>
            </a: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crecimiento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2600" spc="119" dirty="0" smtClean="0">
              <a:solidFill>
                <a:srgbClr val="2C6FAA"/>
              </a:solidFill>
              <a:latin typeface="Calibri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b="1" spc="119" dirty="0" smtClean="0">
                <a:solidFill>
                  <a:srgbClr val="2C6FAA"/>
                </a:solidFill>
                <a:latin typeface="Calibri"/>
              </a:rPr>
              <a:t>Crecimiento sostenible: </a:t>
            </a: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superávit exterior y estabilidad de precios</a:t>
            </a: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600" b="1" spc="119" dirty="0" smtClean="0">
              <a:solidFill>
                <a:srgbClr val="2C6FAA"/>
              </a:solidFill>
              <a:latin typeface="Calibri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b="1" spc="119" dirty="0" smtClean="0">
                <a:solidFill>
                  <a:srgbClr val="2C6FAA"/>
                </a:solidFill>
                <a:latin typeface="Calibri"/>
              </a:rPr>
              <a:t>Motores de crecimiento: </a:t>
            </a: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exportaciones e inversión</a:t>
            </a:r>
            <a:endParaRPr lang="es-ES" sz="2600" spc="119" dirty="0">
              <a:solidFill>
                <a:srgbClr val="2C6FAA"/>
              </a:solidFill>
              <a:latin typeface="Calibri"/>
            </a:endParaRPr>
          </a:p>
          <a:p>
            <a:pPr marL="544251" indent="-544251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s-ES" sz="2600" spc="119" dirty="0">
              <a:solidFill>
                <a:srgbClr val="2C6FAA"/>
              </a:solidFill>
              <a:latin typeface="Calibri"/>
            </a:endParaRPr>
          </a:p>
          <a:p>
            <a:pPr marL="457200" indent="-45720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ES" sz="2600" b="1" spc="119" dirty="0">
                <a:solidFill>
                  <a:srgbClr val="2C6FAA"/>
                </a:solidFill>
                <a:latin typeface="Calibri"/>
              </a:rPr>
              <a:t>Crecimiento intensivo en creación de empleo</a:t>
            </a:r>
            <a:r>
              <a:rPr lang="es-ES" sz="2600" spc="119" dirty="0">
                <a:solidFill>
                  <a:srgbClr val="2C6FAA"/>
                </a:solidFill>
                <a:latin typeface="Calibri"/>
              </a:rPr>
              <a:t>: </a:t>
            </a:r>
            <a:r>
              <a:rPr lang="es-ES" sz="2600" spc="119" dirty="0" smtClean="0">
                <a:solidFill>
                  <a:srgbClr val="2C6FAA"/>
                </a:solidFill>
                <a:latin typeface="Calibri"/>
              </a:rPr>
              <a:t>en 2020 se recuperará el nivel de empleo previo a la crisis</a:t>
            </a:r>
            <a:endParaRPr lang="es-ES" sz="2600" spc="119" dirty="0">
              <a:solidFill>
                <a:srgbClr val="2C6FAA"/>
              </a:solidFill>
              <a:latin typeface="Calibri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298794" y="735844"/>
            <a:ext cx="6686132" cy="725466"/>
          </a:xfrm>
          <a:prstGeom prst="rect">
            <a:avLst/>
          </a:prstGeom>
        </p:spPr>
        <p:txBody>
          <a:bodyPr wrap="square" lIns="108850" tIns="54425" rIns="108850" bIns="54425" anchor="ctr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b="1" spc="119" dirty="0" smtClean="0">
                <a:solidFill>
                  <a:srgbClr val="2C6FAA"/>
                </a:solidFill>
                <a:latin typeface="Calibri"/>
              </a:rPr>
              <a:t>Conclusiones</a:t>
            </a:r>
            <a:endParaRPr lang="es-ES" sz="4000" b="1" spc="119" dirty="0">
              <a:solidFill>
                <a:srgbClr val="2C6FAA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6A8FFA-DEBD-4684-B308-4B3F336E3B14}" type="slidenum">
              <a:rPr lang="es-ES" smtClean="0"/>
              <a:pPr>
                <a:defRPr/>
              </a:pPr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134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48944" y="1995733"/>
            <a:ext cx="10797828" cy="3156901"/>
          </a:xfrm>
          <a:prstGeom prst="rect">
            <a:avLst/>
          </a:prstGeom>
        </p:spPr>
        <p:txBody>
          <a:bodyPr lIns="108850" tIns="54425" rIns="108850" bIns="54425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spc="100" dirty="0">
                <a:solidFill>
                  <a:srgbClr val="2C6FAA"/>
                </a:solidFill>
                <a:latin typeface="Calibri"/>
              </a:rPr>
              <a:t>Escenario Macroeconómico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600" b="1" spc="119" dirty="0" smtClean="0">
                <a:solidFill>
                  <a:srgbClr val="2C6FAA"/>
                </a:solidFill>
                <a:latin typeface="Calibri"/>
              </a:rPr>
              <a:t>Programa </a:t>
            </a:r>
            <a:r>
              <a:rPr lang="es-ES" sz="6600" b="1" spc="119" dirty="0">
                <a:solidFill>
                  <a:srgbClr val="2C6FAA"/>
                </a:solidFill>
                <a:latin typeface="Calibri"/>
              </a:rPr>
              <a:t>de Estabilidad </a:t>
            </a:r>
            <a:r>
              <a:rPr lang="es-ES" sz="6600" b="1" spc="119" dirty="0" smtClean="0">
                <a:solidFill>
                  <a:srgbClr val="2C6FAA"/>
                </a:solidFill>
                <a:latin typeface="Calibri"/>
              </a:rPr>
              <a:t>2018-2021</a:t>
            </a:r>
            <a:endParaRPr lang="es-ES" sz="6600" b="1" spc="119" dirty="0">
              <a:solidFill>
                <a:srgbClr val="2C6FAA"/>
              </a:solidFill>
              <a:latin typeface="Calibri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E4B0AC-6A64-4BCC-A24F-5C1523CB00AF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444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entación1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uj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Presentación1</Template>
  <TotalTime>5461</TotalTime>
  <Words>91</Words>
  <Application>Microsoft Office PowerPoint</Application>
  <PresentationFormat>Personalizado</PresentationFormat>
  <Paragraphs>33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9" baseType="lpstr">
      <vt:lpstr>Presentación1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presentaciones</dc:creator>
  <cp:lastModifiedBy>Delacampagne Crespo, Manuel David</cp:lastModifiedBy>
  <cp:revision>832</cp:revision>
  <cp:lastPrinted>2018-04-26T15:14:42Z</cp:lastPrinted>
  <dcterms:created xsi:type="dcterms:W3CDTF">2012-05-17T08:07:55Z</dcterms:created>
  <dcterms:modified xsi:type="dcterms:W3CDTF">2018-04-26T19:39:58Z</dcterms:modified>
</cp:coreProperties>
</file>